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46" d="100"/>
          <a:sy n="46" d="100"/>
        </p:scale>
        <p:origin x="62" y="8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80EDBA-DAAD-4769-BF6A-77443D943B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4F96752-6C2F-4C41-BBAF-70C2F3606D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1ADA49-7A7B-4217-B68A-35718B9315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F1AD3-A6A0-44DC-A85F-51E1B67A0F11}" type="datetimeFigureOut">
              <a:rPr lang="en-US" smtClean="0"/>
              <a:t>11/24/2018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A3E5E8-BED2-491F-A533-7B7E2BF58A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F9DB54-2FA9-4580-97F6-C9F14711DA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70F56-3549-4424-BABD-1CA826B2C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1535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7FB032-C76D-4214-BD9B-E5F9EAEBA3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4AC10E-5B36-4B5B-9F0D-D0C07BE44E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10287A-4DAE-478D-ABD6-5A8BA77C21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F1AD3-A6A0-44DC-A85F-51E1B67A0F11}" type="datetimeFigureOut">
              <a:rPr lang="en-US" smtClean="0"/>
              <a:t>11/24/2018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594336-6497-4EC7-8774-63BD7B90E3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C93A47-2F84-4953-B3AC-2BFC0E9E2C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70F56-3549-4424-BABD-1CA826B2C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4542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36F04D2-154A-4C25-844B-1D1BFAB40D9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4E8D77-087C-46C2-A01E-B65C3A8309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740D77-49B4-4D0C-A3B4-25062A71E6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F1AD3-A6A0-44DC-A85F-51E1B67A0F11}" type="datetimeFigureOut">
              <a:rPr lang="en-US" smtClean="0"/>
              <a:t>11/24/2018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5A94EE-75FC-4103-898C-C009FBF2B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141386-48BE-41F9-865A-D7AA36B0A6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70F56-3549-4424-BABD-1CA826B2C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778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3D415A-3301-45DA-A0EC-0F487A18C3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33E074-C866-4E77-9FD1-F3D7758DAB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CDC22D-2694-4815-9F8B-6955EA7C08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F1AD3-A6A0-44DC-A85F-51E1B67A0F11}" type="datetimeFigureOut">
              <a:rPr lang="en-US" smtClean="0"/>
              <a:t>11/24/2018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12F768-BAE0-45FE-B6C1-E28AE4C6F5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A87C08-DCB8-4FF5-B45D-BB2F08EA74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70F56-3549-4424-BABD-1CA826B2C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244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B385E6-D5CF-4051-974C-868A3205BC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FC997D-7DDA-4246-A2C1-B78713953A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FF1D1C-28B3-48F9-B184-901CC95E49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F1AD3-A6A0-44DC-A85F-51E1B67A0F11}" type="datetimeFigureOut">
              <a:rPr lang="en-US" smtClean="0"/>
              <a:t>11/24/2018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1386C9-2AED-4BD0-9B8E-598BC3CA1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5E80FF-98C6-47FE-A75A-165A91EBF3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70F56-3549-4424-BABD-1CA826B2C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9104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57B3D7-A347-42AE-8698-E8D04C5F68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4ED6D5-C955-4456-A847-CAF3721948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56E4B1-FE55-4F14-AFF5-34A712F23D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B7041A-4227-4C0C-827A-909729E934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F1AD3-A6A0-44DC-A85F-51E1B67A0F11}" type="datetimeFigureOut">
              <a:rPr lang="en-US" smtClean="0"/>
              <a:t>11/24/2018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578550-A7A5-4E00-AD9C-E513D6D8A0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B34121-A9EB-46E7-8A00-E69E79668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70F56-3549-4424-BABD-1CA826B2C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0652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C38760-0191-47F0-890A-C62746079E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DC55A6-F41B-4AD6-8BC1-EE70A23248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F07B61-B4A6-4729-A26A-42923A0D26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16484DE-2FA6-4866-911B-6F793C87A1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14C4993-D683-46D2-904C-F0BAECAF2F8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DAC351C-6D40-4426-9B18-82E55B565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F1AD3-A6A0-44DC-A85F-51E1B67A0F11}" type="datetimeFigureOut">
              <a:rPr lang="en-US" smtClean="0"/>
              <a:t>11/24/2018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416A3F2-6669-46FB-BFE8-9DCAD533E3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15FACE2-743E-44B1-8577-119C8E90B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70F56-3549-4424-BABD-1CA826B2C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3760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583073-A71B-4DDD-9439-30049A3159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29DF585-7D1A-491D-A1AF-E1D127FAF8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F1AD3-A6A0-44DC-A85F-51E1B67A0F11}" type="datetimeFigureOut">
              <a:rPr lang="en-US" smtClean="0"/>
              <a:t>11/24/2018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CA8381-C06B-413B-88A6-80FC820A12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41A729E-6F0F-4D39-AFA4-F2E985D8F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70F56-3549-4424-BABD-1CA826B2C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6356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4A37DAD-3983-49EA-B89E-27443F1175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F1AD3-A6A0-44DC-A85F-51E1B67A0F11}" type="datetimeFigureOut">
              <a:rPr lang="en-US" smtClean="0"/>
              <a:t>11/24/2018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BBD9017-7DFD-4BFD-9374-AD8D899004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BF1665-07B5-46C9-9CDA-5DB100887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70F56-3549-4424-BABD-1CA826B2C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0553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B67396-B70A-4E3F-A87E-9CFE4E6DEE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02DF00-68D3-47BF-B341-1FCF396D69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E7619A-D920-444D-8258-DEE9F29A51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9243CB-8E8A-4779-8A49-CD44433BD1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F1AD3-A6A0-44DC-A85F-51E1B67A0F11}" type="datetimeFigureOut">
              <a:rPr lang="en-US" smtClean="0"/>
              <a:t>11/24/2018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6A0C0F-30B7-45DC-A780-5FB896C83F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35F520-4AB4-4319-A74A-D7E89CE3C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70F56-3549-4424-BABD-1CA826B2C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6237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38E59D-BA5F-4E92-86C3-9C3DED567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757EE03-A99F-4B36-82A4-AAF03CD38A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5B66DE-40A2-46B2-A2E4-9F5BDFA555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E8509A-036A-451E-AD91-30E6F59C6A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F1AD3-A6A0-44DC-A85F-51E1B67A0F11}" type="datetimeFigureOut">
              <a:rPr lang="en-US" smtClean="0"/>
              <a:t>11/24/2018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96D0F4-D6F7-46AD-8F2F-370E25673E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D6A0B7-1B52-4131-BD81-3912EA2F69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70F56-3549-4424-BABD-1CA826B2C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4236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CB2E9DB-954B-4755-9B28-046E9FD2BD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A375F8-3DBE-445B-BD62-68E203914C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FA6A4B-CBC6-4873-9B29-C995CED1CA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EF1AD3-A6A0-44DC-A85F-51E1B67A0F11}" type="datetimeFigureOut">
              <a:rPr lang="en-US" smtClean="0"/>
              <a:t>11/24/2018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667750-E2CE-4FA9-A8C6-5F45BAB2F1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2A259E-F76B-4F50-9AA5-EC43C889C1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D70F56-3549-4424-BABD-1CA826B2C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652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4B0046-77CE-4FD8-8A52-A58F7C8BC5F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SLO Quiz Training</a:t>
            </a:r>
          </a:p>
        </p:txBody>
      </p:sp>
    </p:spTree>
    <p:extLst>
      <p:ext uri="{BB962C8B-B14F-4D97-AF65-F5344CB8AC3E}">
        <p14:creationId xmlns:p14="http://schemas.microsoft.com/office/powerpoint/2010/main" val="36045828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0EB617-CF23-422F-BED7-0598A617DA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316" y="517352"/>
            <a:ext cx="10515600" cy="1325563"/>
          </a:xfrm>
        </p:spPr>
        <p:txBody>
          <a:bodyPr>
            <a:noAutofit/>
          </a:bodyPr>
          <a:lstStyle/>
          <a:p>
            <a:r>
              <a:rPr lang="en-US" sz="5400" b="1" dirty="0"/>
              <a:t>Radio waves travels at the same speed as visible light wave waves, but have a longer wavelength.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CEA780C-723B-47C5-BD39-3E14CA15EA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9607" y="2380171"/>
            <a:ext cx="9303935" cy="4301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3429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D6FEE1-B6D5-410A-B7AF-AB90F0969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8272"/>
            <a:ext cx="10515600" cy="1325563"/>
          </a:xfrm>
        </p:spPr>
        <p:txBody>
          <a:bodyPr>
            <a:noAutofit/>
          </a:bodyPr>
          <a:lstStyle/>
          <a:p>
            <a:r>
              <a:rPr lang="en-US" sz="5400" b="1" dirty="0"/>
              <a:t>There are 88 constellations covering the sky in the International Astronomical Union’s Map: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473C7BB-D3CE-4856-97D0-F9D10A5DE2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3372" y="2400100"/>
            <a:ext cx="8125276" cy="4457900"/>
          </a:xfrm>
          <a:prstGeom prst="rect">
            <a:avLst/>
          </a:prstGeom>
          <a:effectLst>
            <a:outerShdw blurRad="50800" dist="50800" dir="5400000" algn="ctr" rotWithShape="0">
              <a:schemeClr val="tx1"/>
            </a:outerShdw>
          </a:effectLst>
        </p:spPr>
      </p:pic>
    </p:spTree>
    <p:extLst>
      <p:ext uri="{BB962C8B-B14F-4D97-AF65-F5344CB8AC3E}">
        <p14:creationId xmlns:p14="http://schemas.microsoft.com/office/powerpoint/2010/main" val="1916946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9EF5F7-2398-46FD-9F6B-C66897910D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The Position of the Sun at noon on the first day of October versus two weeks later?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F5097B-2043-4888-AB87-E9D6C0B429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/>
              <a:t>It will move closer to the horizon during the two weeks, as winter has a lower altitude for the sun than Fall.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A2E652C-63C5-44DE-A4E9-EECF8A730B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8713" y="2879091"/>
            <a:ext cx="6500552" cy="3882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0941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9D3277-6D1D-4FEF-8E87-C181F08139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47758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sz="4800" b="1" dirty="0"/>
              <a:t>Objects from nearest Earth to Farthest from Earth: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096D54-FC7E-412C-B9FB-BA8F23FCA5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59756"/>
            <a:ext cx="10515600" cy="4351338"/>
          </a:xfrm>
        </p:spPr>
        <p:txBody>
          <a:bodyPr>
            <a:normAutofit/>
          </a:bodyPr>
          <a:lstStyle/>
          <a:p>
            <a:r>
              <a:rPr lang="en-US" sz="4000" dirty="0"/>
              <a:t>Examples:  the moon, the sun, edge of our solar system, the north star, the edge of our galaxy, the Milky Way.</a:t>
            </a:r>
          </a:p>
        </p:txBody>
      </p:sp>
    </p:spTree>
    <p:extLst>
      <p:ext uri="{BB962C8B-B14F-4D97-AF65-F5344CB8AC3E}">
        <p14:creationId xmlns:p14="http://schemas.microsoft.com/office/powerpoint/2010/main" val="24845608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53CFC4-F52C-4E6A-B9FF-C03CF0E5FE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5375" y="4055746"/>
            <a:ext cx="10515600" cy="27574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/>
              <a:t>Rank the above astronomical objects from smallest to largest:</a:t>
            </a:r>
          </a:p>
          <a:p>
            <a:endParaRPr lang="en-US" sz="4000" dirty="0"/>
          </a:p>
          <a:p>
            <a:pPr marL="0" indent="0" algn="ctr">
              <a:buNone/>
            </a:pPr>
            <a:r>
              <a:rPr lang="en-US" sz="4000" dirty="0"/>
              <a:t>C.   B.  A.   F.   D.   E.</a:t>
            </a:r>
          </a:p>
        </p:txBody>
      </p:sp>
      <p:pic>
        <p:nvPicPr>
          <p:cNvPr id="4" name="Picture 3" descr=":::::::Users:melanielutz:Desktop:TOAST question 11.tiff">
            <a:extLst>
              <a:ext uri="{FF2B5EF4-FFF2-40B4-BE49-F238E27FC236}">
                <a16:creationId xmlns:a16="http://schemas.microsoft.com/office/drawing/2014/main" id="{F6CDA77E-10DD-4C6D-B5EA-5B962F817E0F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57488" y="44768"/>
            <a:ext cx="5866129" cy="4010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207501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D2C89D-0CBE-4381-84AD-A7F2E698BA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7" y="1108075"/>
            <a:ext cx="10515600" cy="1892300"/>
          </a:xfrm>
        </p:spPr>
        <p:txBody>
          <a:bodyPr>
            <a:noAutofit/>
          </a:bodyPr>
          <a:lstStyle/>
          <a:p>
            <a:r>
              <a:rPr lang="en-US" sz="4800" b="1" dirty="0"/>
              <a:t>Would changing the Earth’s Orbit to a perfect circle around the sun change the seasons?  If so, how?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FAD206-78D3-4148-A1F3-8CCC753B23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6787" y="3574256"/>
            <a:ext cx="10515600" cy="4351338"/>
          </a:xfrm>
        </p:spPr>
        <p:txBody>
          <a:bodyPr>
            <a:normAutofit/>
          </a:bodyPr>
          <a:lstStyle/>
          <a:p>
            <a:r>
              <a:rPr lang="en-US" sz="4800" dirty="0"/>
              <a:t>A slightly less noticeable change in weather throughout the year, because the sun would not change it’s distance.</a:t>
            </a:r>
          </a:p>
        </p:txBody>
      </p:sp>
    </p:spTree>
    <p:extLst>
      <p:ext uri="{BB962C8B-B14F-4D97-AF65-F5344CB8AC3E}">
        <p14:creationId xmlns:p14="http://schemas.microsoft.com/office/powerpoint/2010/main" val="15042546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4BEFEB-A3AD-4D8A-948E-C6F9248044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349500"/>
          </a:xfrm>
        </p:spPr>
        <p:txBody>
          <a:bodyPr>
            <a:normAutofit/>
          </a:bodyPr>
          <a:lstStyle/>
          <a:p>
            <a:r>
              <a:rPr lang="en-US" sz="4800" dirty="0"/>
              <a:t>As we watch how the universe changes with time, what is one of things it tells us?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DFE563-5E5D-4810-B2AE-F8B708E084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882900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sz="4800" dirty="0"/>
              <a:t>Nearby galaxies are younger than distant galaxies.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95898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DFDFAE-7395-4DE0-955C-ED7B3EB06A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751" y="1179513"/>
            <a:ext cx="10515600" cy="327818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900" b="1" dirty="0"/>
              <a:t>Taking away half of the Earth’s mass would make you weigh half as much as you do now. Assume you are the same distance from the center.  </a:t>
            </a:r>
            <a:br>
              <a:rPr lang="en-US" sz="4800" dirty="0"/>
            </a:br>
            <a:br>
              <a:rPr lang="en-US" sz="4800" dirty="0"/>
            </a:br>
            <a:r>
              <a:rPr lang="en-US" sz="4800" dirty="0"/>
              <a:t>F = </a:t>
            </a:r>
            <a:r>
              <a:rPr lang="en-US" sz="4800" dirty="0" err="1"/>
              <a:t>Gmm</a:t>
            </a:r>
            <a:r>
              <a:rPr lang="en-US" sz="4800" dirty="0"/>
              <a:t>’/r(squared) Newton’s Law of Gravity. m/2 implies F/2.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7A9EAB5-B41E-474B-B951-DA6C7417C4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7780" y="4699055"/>
            <a:ext cx="2974571" cy="1958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4564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BE4A55-8C90-4FC9-832F-39F838EE8C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127750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Which of the above pictures of an atom shows absorbing light with the greatest energy?  D.</a:t>
            </a:r>
            <a:br>
              <a:rPr lang="en-US" dirty="0"/>
            </a:br>
            <a:br>
              <a:rPr lang="en-US" dirty="0"/>
            </a:br>
            <a:r>
              <a:rPr lang="en-US" dirty="0"/>
              <a:t>Which electron position could emit light with the shortest wavelength (forget the arrow)?    A.</a:t>
            </a:r>
            <a:br>
              <a:rPr lang="en-US" dirty="0"/>
            </a:br>
            <a:endParaRPr lang="en-US" dirty="0"/>
          </a:p>
        </p:txBody>
      </p:sp>
      <p:pic>
        <p:nvPicPr>
          <p:cNvPr id="5" name="Picture 4" descr=":::::::Users:melanielutz:Desktop:TOAST question 25,26.tiff">
            <a:extLst>
              <a:ext uri="{FF2B5EF4-FFF2-40B4-BE49-F238E27FC236}">
                <a16:creationId xmlns:a16="http://schemas.microsoft.com/office/drawing/2014/main" id="{48752F82-C50A-447C-8816-987460241476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14464" y="365125"/>
            <a:ext cx="9101136" cy="240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129260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48C3D6-F15B-4B15-829A-4DF7D6367A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b="1" dirty="0"/>
              <a:t>What dominates the universe's expansion in its gravity or antigravity effect (positive or negative)?</a:t>
            </a:r>
            <a:endParaRPr lang="en-US" sz="4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BA0551-C506-4515-9F5A-DB15AF3121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41537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/>
              <a:t>Dark Energy (not matter or dark matter).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7F1B464-B6AA-40F8-BF98-14668506D6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657" y="2944347"/>
            <a:ext cx="6716685" cy="3780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4525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4C463F-21FA-4FF1-BE72-AAB8C52319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7BF89B-15D6-4B27-AABA-AB56F2221A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8636" y="3812378"/>
            <a:ext cx="11049000" cy="295275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000" dirty="0"/>
              <a:t>Sun at noon.  Where will it be at sunset?    Dah.  The same constellation.</a:t>
            </a:r>
          </a:p>
          <a:p>
            <a:pPr marL="0" indent="0" algn="ctr">
              <a:buNone/>
            </a:pPr>
            <a:r>
              <a:rPr lang="en-US" sz="4000" dirty="0"/>
              <a:t>How long will it take until Gemini comes to the same position at Midnight?</a:t>
            </a:r>
          </a:p>
          <a:p>
            <a:pPr marL="0" indent="0" algn="ctr">
              <a:buNone/>
            </a:pPr>
            <a:r>
              <a:rPr lang="en-US" sz="4000" dirty="0"/>
              <a:t>6 months.</a:t>
            </a:r>
          </a:p>
        </p:txBody>
      </p:sp>
      <p:pic>
        <p:nvPicPr>
          <p:cNvPr id="4" name="Picture 3" descr=":::::::Users:melanielutz:Desktop:TOAST questions 1,2.tiff">
            <a:extLst>
              <a:ext uri="{FF2B5EF4-FFF2-40B4-BE49-F238E27FC236}">
                <a16:creationId xmlns:a16="http://schemas.microsoft.com/office/drawing/2014/main" id="{A5EB2682-7253-4107-BCAB-740EAE316449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2474" y="0"/>
            <a:ext cx="10601325" cy="3905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512753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ED59BC-31C3-4CBB-A464-3F4E1D50C5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00124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Imagine you see Mars rising in the east at 6:30 pm. Six hours later what direction would you face (look) to see Mars when it is highest in the sky? 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3BC1C4-B81E-423B-A3DF-30D3CBA3DF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06662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dirty="0"/>
              <a:t>  Toward the South.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9EAC88D-2708-4BDD-849E-C4C43DBE1B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0771" y="3429000"/>
            <a:ext cx="4010458" cy="2910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2914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C60159-EECE-4FA4-AC36-2F6A9BDEF1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If the Earth had no axial tilt, how would the seasons be affected?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B55B28-5AE2-4F60-92B5-308BAC3A98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41537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  <a:r>
              <a:rPr lang="en-US" sz="3600" dirty="0"/>
              <a:t>The difference in the seasons would be less noticeable.   Only the distance to the sun would change very slightly.                                                                                                              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ACDFBF3-B3C0-498F-A098-2E5AD8A53A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0536" y="3429000"/>
            <a:ext cx="5777952" cy="3317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67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6A3570-46A9-4E86-8A57-2DF76DBF3B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5400" dirty="0"/>
              <a:t>How does the sun produce the energy to heat the Earth?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E8073B-3F70-4725-8ABD-94960BE84B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08393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dirty="0"/>
              <a:t>Hydrogen is fused into helium.  The lost mass gives off a lot of energy, some of which reaches the earth as light.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A331B57-2368-4A0F-ABD8-5834A41F2B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5710" y="3940233"/>
            <a:ext cx="5187142" cy="2917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4859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02DC9F-2069-4F82-876B-DDDC33FB54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star property at birth determines its characteristics throughout its life?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6DFAE8-99A8-485F-9754-4EE1215C62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dirty="0"/>
              <a:t>MASS!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7AB5C30-D3A0-4424-8D42-EEC5677024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3484" y="2465914"/>
            <a:ext cx="6632778" cy="4259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372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DE0CA6-F5D5-444A-B5AB-8D42350CD9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050" y="365125"/>
            <a:ext cx="10953750" cy="1325563"/>
          </a:xfrm>
        </p:spPr>
        <p:txBody>
          <a:bodyPr/>
          <a:lstStyle/>
          <a:p>
            <a:r>
              <a:rPr lang="en-US" dirty="0"/>
              <a:t>What would you pass if you went out to Pluto?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648325-08E3-4179-90E7-F967BF61FE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dirty="0"/>
              <a:t>Moons and Planets.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6A9F788-EF7B-4D02-9C78-8A9CB084F7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0211" y="2677737"/>
            <a:ext cx="7431578" cy="418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3404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272936-B90B-451A-9AA3-003CE40A5A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How did the planets in our Solar System Form?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D33A67-0F02-4AED-A37A-09D5BD8EAB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45979" y="1941282"/>
            <a:ext cx="3846021" cy="435133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4000" dirty="0"/>
              <a:t>One thing we can say is that the planets formed with the materials that also formed the sun. The Earth is even about as old as the sun.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B12D5B4-49C6-45AA-B543-BBBF99040F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90688"/>
            <a:ext cx="8142779" cy="4992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3603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F5391C-E8FA-410E-920D-655972A58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400" dirty="0"/>
              <a:t>Energy in the form of light is released from an atom when…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DDD1BA-4028-42D6-81F7-A400A554EA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8237" y="2141537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dirty="0"/>
              <a:t>Electrons fall </a:t>
            </a:r>
          </a:p>
          <a:p>
            <a:pPr marL="0" indent="0">
              <a:buNone/>
            </a:pPr>
            <a:r>
              <a:rPr lang="en-US" sz="4800" dirty="0"/>
              <a:t>from higher </a:t>
            </a:r>
          </a:p>
          <a:p>
            <a:pPr marL="0" indent="0">
              <a:buNone/>
            </a:pPr>
            <a:r>
              <a:rPr lang="en-US" sz="4800" dirty="0"/>
              <a:t>energy levels to</a:t>
            </a:r>
          </a:p>
          <a:p>
            <a:pPr marL="0" indent="0">
              <a:buNone/>
            </a:pPr>
            <a:r>
              <a:rPr lang="en-US" sz="4800" dirty="0"/>
              <a:t>lower ones.</a:t>
            </a:r>
          </a:p>
          <a:p>
            <a:pPr marL="0" indent="0">
              <a:buNone/>
            </a:pPr>
            <a:endParaRPr lang="en-US" sz="4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56D055D-83A7-457B-AC2E-18008C335A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0800" y="1690688"/>
            <a:ext cx="7061200" cy="5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00889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AE62D9-3DB6-4C8D-AC77-9D74332CBB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307975"/>
            <a:ext cx="11353800" cy="1325563"/>
          </a:xfrm>
        </p:spPr>
        <p:txBody>
          <a:bodyPr>
            <a:noAutofit/>
          </a:bodyPr>
          <a:lstStyle/>
          <a:p>
            <a:r>
              <a:rPr lang="en-US" sz="6000" dirty="0"/>
              <a:t>The atoms in a chair were formed….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0CE806-9E6F-4518-8C0B-0B74BA39EB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09741"/>
            <a:ext cx="10515600" cy="435133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en-US" sz="4400" dirty="0"/>
          </a:p>
          <a:p>
            <a:pPr marL="0" indent="0">
              <a:buNone/>
            </a:pPr>
            <a:r>
              <a:rPr lang="en-US" sz="5200" dirty="0"/>
              <a:t>most likely by a star </a:t>
            </a:r>
          </a:p>
          <a:p>
            <a:pPr marL="0" indent="0">
              <a:buNone/>
            </a:pPr>
            <a:r>
              <a:rPr lang="en-US" sz="5200" dirty="0"/>
              <a:t>that existed prior to </a:t>
            </a:r>
          </a:p>
          <a:p>
            <a:pPr marL="0" indent="0">
              <a:buNone/>
            </a:pPr>
            <a:r>
              <a:rPr lang="en-US" sz="5200" dirty="0"/>
              <a:t>the formation of </a:t>
            </a:r>
          </a:p>
          <a:p>
            <a:pPr marL="0" indent="0">
              <a:buNone/>
            </a:pPr>
            <a:r>
              <a:rPr lang="en-US" sz="5200" dirty="0"/>
              <a:t>the sun.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Example, the carbon</a:t>
            </a:r>
          </a:p>
          <a:p>
            <a:pPr marL="0" indent="0">
              <a:buNone/>
            </a:pPr>
            <a:r>
              <a:rPr lang="en-US" sz="3200" dirty="0"/>
              <a:t>in cyclohexane in </a:t>
            </a:r>
          </a:p>
          <a:p>
            <a:pPr marL="0" indent="0">
              <a:buNone/>
            </a:pPr>
            <a:r>
              <a:rPr lang="en-US" sz="3200" dirty="0"/>
              <a:t>Nylon.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3FAEC0E-749E-4315-BB93-A91C23FBD1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9300" y="1633538"/>
            <a:ext cx="5943600" cy="5019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02309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88CA8E-0B60-4DC6-B98D-E74AC3E729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:::::::Users:melanielutz:Desktop:TOAST question 27.tiff">
            <a:extLst>
              <a:ext uri="{FF2B5EF4-FFF2-40B4-BE49-F238E27FC236}">
                <a16:creationId xmlns:a16="http://schemas.microsoft.com/office/drawing/2014/main" id="{343B7C6B-D6FE-4A16-954A-DBD4C259D98F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489" y="168910"/>
            <a:ext cx="8830311" cy="2331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770F6BB-26AD-407E-9D0C-6833EDCEF5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510" y="3095499"/>
            <a:ext cx="10924979" cy="2895851"/>
          </a:xfrm>
          <a:prstGeom prst="rect">
            <a:avLst/>
          </a:prstGeom>
        </p:spPr>
      </p:pic>
      <p:sp>
        <p:nvSpPr>
          <p:cNvPr id="7" name="Title 4">
            <a:extLst>
              <a:ext uri="{FF2B5EF4-FFF2-40B4-BE49-F238E27FC236}">
                <a16:creationId xmlns:a16="http://schemas.microsoft.com/office/drawing/2014/main" id="{558F7E75-B42B-4442-8EC2-98C91FB477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793" y="2890440"/>
            <a:ext cx="11051382" cy="3798649"/>
          </a:xfrm>
        </p:spPr>
        <p:txBody>
          <a:bodyPr>
            <a:normAutofit/>
          </a:bodyPr>
          <a:lstStyle/>
          <a:p>
            <a:r>
              <a:rPr lang="en-US" dirty="0"/>
              <a:t>The above graphs describe energy output versus wavelength.  Which has the highest temperature.  B  (peak at shortest wavelength)</a:t>
            </a:r>
            <a:br>
              <a:rPr lang="en-US" dirty="0"/>
            </a:br>
            <a:r>
              <a:rPr lang="en-US" dirty="0"/>
              <a:t>Which </a:t>
            </a:r>
          </a:p>
        </p:txBody>
      </p:sp>
    </p:spTree>
    <p:extLst>
      <p:ext uri="{BB962C8B-B14F-4D97-AF65-F5344CB8AC3E}">
        <p14:creationId xmlns:p14="http://schemas.microsoft.com/office/powerpoint/2010/main" val="283291892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5506C4-F278-4656-A9A4-8E1E510A14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734675" cy="2820988"/>
          </a:xfrm>
        </p:spPr>
        <p:txBody>
          <a:bodyPr>
            <a:normAutofit/>
          </a:bodyPr>
          <a:lstStyle/>
          <a:p>
            <a:r>
              <a:rPr lang="en-US" b="1"/>
              <a:t>Who </a:t>
            </a:r>
            <a:r>
              <a:rPr lang="en-US" b="1" dirty="0"/>
              <a:t>came up with the first strong scientific evidence that planets orbit the Sun, not the Earth?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35506F-07E6-4459-8A67-E9221E2210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4435215"/>
            <a:ext cx="10515600" cy="4351338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4800" dirty="0"/>
              <a:t>Aristarchus (earlier than 200 BC).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63CDBB0-0270-4E50-AF6D-F256CC2D6A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4034" y="2422785"/>
            <a:ext cx="5477828" cy="2725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2747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F312CE-C4AE-47AF-931C-6A29FE1022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552632"/>
            <a:ext cx="10515600" cy="2553018"/>
          </a:xfrm>
        </p:spPr>
        <p:txBody>
          <a:bodyPr>
            <a:normAutofit/>
          </a:bodyPr>
          <a:lstStyle/>
          <a:p>
            <a:r>
              <a:rPr lang="en-US" sz="4800" dirty="0"/>
              <a:t>New moon phase lasts for over a day.  Sunset to sunrise, it looks like E.</a:t>
            </a:r>
          </a:p>
        </p:txBody>
      </p:sp>
      <p:pic>
        <p:nvPicPr>
          <p:cNvPr id="4" name="Picture 3" descr=":::::::Users:melanielutz:Desktop:TOAST question 3.tiff">
            <a:extLst>
              <a:ext uri="{FF2B5EF4-FFF2-40B4-BE49-F238E27FC236}">
                <a16:creationId xmlns:a16="http://schemas.microsoft.com/office/drawing/2014/main" id="{51183BE9-9609-4026-8E45-35F7317CA76E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57451" y="56832"/>
            <a:ext cx="6410324" cy="4047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859800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B9BE7D-2AA3-4F98-B8EA-FC828E799D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/>
              <a:t>Why does the moon go through phases?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645604-3ED5-4497-A987-FFFEE0B591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0242" y="3104010"/>
            <a:ext cx="10515600" cy="4351338"/>
          </a:xfrm>
        </p:spPr>
        <p:txBody>
          <a:bodyPr>
            <a:normAutofit/>
          </a:bodyPr>
          <a:lstStyle/>
          <a:p>
            <a:r>
              <a:rPr lang="en-US" sz="3600" dirty="0"/>
              <a:t>We only see the part of the moon lit up by the sun, and the sun changes its position relative to the moon over a little less than a month.</a:t>
            </a:r>
          </a:p>
        </p:txBody>
      </p:sp>
    </p:spTree>
    <p:extLst>
      <p:ext uri="{BB962C8B-B14F-4D97-AF65-F5344CB8AC3E}">
        <p14:creationId xmlns:p14="http://schemas.microsoft.com/office/powerpoint/2010/main" val="39678579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986D0E-93CA-4A28-B9CD-CA9FD19A8B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dirty="0"/>
              <a:t>THE BIG BANG--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CB2FCF-C1A4-4E5B-BF23-384481DF01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9774" y="4015048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dirty="0"/>
              <a:t>is the explosion of a small dot of energy that created all matter and energy in our universe.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25F8746-C154-4B22-984D-8D0E202008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4272" y="1511387"/>
            <a:ext cx="4151856" cy="2320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0675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293F63-B544-424D-866B-B91E0F5CC7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b="1" dirty="0"/>
              <a:t>Define what a STAR is.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7ECDD3-0AA8-4482-A374-20E5F3EBE3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5821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dirty="0"/>
              <a:t>It’s a hot ball of gas that produces light and energy by nuclear fusion of atoms into heavier atoms.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7CD0A5A-7CF6-446A-9F1B-73F9150F1E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8320" y="3671490"/>
            <a:ext cx="4017350" cy="2991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3075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CF16B3-C0EC-48A6-93BB-48B28806D8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b="1" dirty="0"/>
              <a:t>Stars begin life…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51A7ED-2A20-4999-A81F-514AC7D9E3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09741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5400" dirty="0"/>
              <a:t>         As a cloud of dust and gas.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FE0B5E8-A8F4-4091-82C2-D7C54E6F10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9845" y="2676238"/>
            <a:ext cx="5375390" cy="4034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0219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72C52B-E06B-4DB5-8506-8ACA7138D0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6495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/>
              <a:t>Stars end life…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A3DA5F-4FEE-44D4-A7E2-5FD060B209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0585" y="927850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dirty="0"/>
              <a:t>Losing their outer layer,  leaving a collapsed core behind.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78B41B0-F201-4B57-8456-BA07604567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0705" y="2452919"/>
            <a:ext cx="8436541" cy="4337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3211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540A31-87AD-4C1B-B444-43CC176E88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024" y="276839"/>
            <a:ext cx="10515600" cy="1325563"/>
          </a:xfrm>
        </p:spPr>
        <p:txBody>
          <a:bodyPr>
            <a:noAutofit/>
          </a:bodyPr>
          <a:lstStyle/>
          <a:p>
            <a:r>
              <a:rPr lang="en-US" sz="5400" b="1" dirty="0"/>
              <a:t>Why do Astronauts float around in the space shuttle?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D8CFEC-9CA8-438E-8387-AA8648B1AE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1927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dirty="0"/>
              <a:t>They are falling from a straight line path in the same way as the space shuttle.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645C477-9868-43C6-A1D6-0F56E23115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1099" y="3295996"/>
            <a:ext cx="4541694" cy="3415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7477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</TotalTime>
  <Words>741</Words>
  <Application>Microsoft Office PowerPoint</Application>
  <PresentationFormat>Widescreen</PresentationFormat>
  <Paragraphs>67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3" baseType="lpstr">
      <vt:lpstr>Arial</vt:lpstr>
      <vt:lpstr>Calibri</vt:lpstr>
      <vt:lpstr>Calibri Light</vt:lpstr>
      <vt:lpstr>Office Theme</vt:lpstr>
      <vt:lpstr>SLO Quiz Training</vt:lpstr>
      <vt:lpstr>PowerPoint Presentation</vt:lpstr>
      <vt:lpstr>PowerPoint Presentation</vt:lpstr>
      <vt:lpstr>Why does the moon go through phases?</vt:lpstr>
      <vt:lpstr>THE BIG BANG--</vt:lpstr>
      <vt:lpstr>Define what a STAR is.</vt:lpstr>
      <vt:lpstr>Stars begin life…</vt:lpstr>
      <vt:lpstr>Stars end life…</vt:lpstr>
      <vt:lpstr>Why do Astronauts float around in the space shuttle?</vt:lpstr>
      <vt:lpstr>Radio waves travels at the same speed as visible light wave waves, but have a longer wavelength.</vt:lpstr>
      <vt:lpstr>There are 88 constellations covering the sky in the International Astronomical Union’s Map:</vt:lpstr>
      <vt:lpstr>The Position of the Sun at noon on the first day of October versus two weeks later?</vt:lpstr>
      <vt:lpstr>Objects from nearest Earth to Farthest from Earth:</vt:lpstr>
      <vt:lpstr>PowerPoint Presentation</vt:lpstr>
      <vt:lpstr>Would changing the Earth’s Orbit to a perfect circle around the sun change the seasons?  If so, how?</vt:lpstr>
      <vt:lpstr>As we watch how the universe changes with time, what is one of things it tells us?</vt:lpstr>
      <vt:lpstr>Taking away half of the Earth’s mass would make you weigh half as much as you do now. Assume you are the same distance from the center.    F = Gmm’/r(squared) Newton’s Law of Gravity. m/2 implies F/2.</vt:lpstr>
      <vt:lpstr>    Which of the above pictures of an atom shows absorbing light with the greatest energy?  D.  Which electron position could emit light with the shortest wavelength (forget the arrow)?    A. </vt:lpstr>
      <vt:lpstr>What dominates the universe's expansion in its gravity or antigravity effect (positive or negative)?</vt:lpstr>
      <vt:lpstr>Imagine you see Mars rising in the east at 6:30 pm. Six hours later what direction would you face (look) to see Mars when it is highest in the sky?   </vt:lpstr>
      <vt:lpstr>If the Earth had no axial tilt, how would the seasons be affected?</vt:lpstr>
      <vt:lpstr>How does the sun produce the energy to heat the Earth?</vt:lpstr>
      <vt:lpstr>What star property at birth determines its characteristics throughout its life?</vt:lpstr>
      <vt:lpstr>What would you pass if you went out to Pluto?</vt:lpstr>
      <vt:lpstr>How did the planets in our Solar System Form?</vt:lpstr>
      <vt:lpstr>Energy in the form of light is released from an atom when…</vt:lpstr>
      <vt:lpstr>The atoms in a chair were formed….</vt:lpstr>
      <vt:lpstr>The above graphs describe energy output versus wavelength.  Which has the highest temperature.  B  (peak at shortest wavelength) Which </vt:lpstr>
      <vt:lpstr>Who came up with the first strong scientific evidence that planets orbit the Sun, not the Earth?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SLO Quiz Training</dc:title>
  <dc:creator>Philip Petersen</dc:creator>
  <cp:lastModifiedBy>Philip Petersen</cp:lastModifiedBy>
  <cp:revision>17</cp:revision>
  <dcterms:created xsi:type="dcterms:W3CDTF">2018-11-23T20:45:23Z</dcterms:created>
  <dcterms:modified xsi:type="dcterms:W3CDTF">2018-11-24T17:36:01Z</dcterms:modified>
</cp:coreProperties>
</file>